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9" r:id="rId6"/>
    <p:sldId id="280" r:id="rId7"/>
    <p:sldId id="277" r:id="rId8"/>
    <p:sldId id="278" r:id="rId9"/>
    <p:sldId id="275" r:id="rId10"/>
    <p:sldId id="276" r:id="rId11"/>
    <p:sldId id="273" r:id="rId12"/>
    <p:sldId id="274" r:id="rId13"/>
    <p:sldId id="271" r:id="rId14"/>
    <p:sldId id="272" r:id="rId15"/>
    <p:sldId id="269" r:id="rId16"/>
    <p:sldId id="270" r:id="rId17"/>
    <p:sldId id="266" r:id="rId18"/>
    <p:sldId id="268" r:id="rId19"/>
    <p:sldId id="267" r:id="rId20"/>
    <p:sldId id="264" r:id="rId21"/>
    <p:sldId id="26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4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t>15.12.2017</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15.12.2017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15.12.2017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t>15.12.2017</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t>15.12.2017</a:t>
            </a:fld>
            <a:endParaRPr lang="ru-RU"/>
          </a:p>
        </p:txBody>
      </p:sp>
      <p:sp>
        <p:nvSpPr>
          <p:cNvPr id="13" name="Slide Number Placeholder 12"/>
          <p:cNvSpPr>
            <a:spLocks noGrp="1"/>
          </p:cNvSpPr>
          <p:nvPr>
            <p:ph type="sldNum" sz="quarter" idx="11"/>
          </p:nvPr>
        </p:nvSpPr>
        <p:spPr/>
        <p:txBody>
          <a:bodyPr/>
          <a:lstStyle/>
          <a:p>
            <a:fld id="{B19B0651-EE4F-4900-A07F-96A6BFA9D0F0}" type="slidenum">
              <a:rPr lang="ru-RU" smtClean="0"/>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t>15.12.2017</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t>15.12.2017</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15.12.2017</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15.12.2017</a:t>
            </a:fld>
            <a:endParaRPr lang="ru-RU"/>
          </a:p>
        </p:txBody>
      </p:sp>
      <p:sp>
        <p:nvSpPr>
          <p:cNvPr id="6" name="Slide Number Placeholder 5"/>
          <p:cNvSpPr>
            <a:spLocks noGrp="1"/>
          </p:cNvSpPr>
          <p:nvPr>
            <p:ph type="sldNum" sz="quarter" idx="11"/>
          </p:nvPr>
        </p:nvSpPr>
        <p:spPr/>
        <p:txBody>
          <a:bodyPr/>
          <a:lstStyle/>
          <a:p>
            <a:fld id="{B19B0651-EE4F-4900-A07F-96A6BFA9D0F0}" type="slidenum">
              <a:rPr lang="ru-RU" smtClean="0"/>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t>15.12.2017</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t>15.12.2017</a:t>
            </a:fld>
            <a:endParaRPr lang="ru-RU"/>
          </a:p>
        </p:txBody>
      </p:sp>
      <p:sp>
        <p:nvSpPr>
          <p:cNvPr id="14" name="Slide Number Placeholder 13"/>
          <p:cNvSpPr>
            <a:spLocks noGrp="1"/>
          </p:cNvSpPr>
          <p:nvPr>
            <p:ph type="sldNum" sz="quarter" idx="11"/>
          </p:nvPr>
        </p:nvSpPr>
        <p:spPr/>
        <p:txBody>
          <a:bodyPr/>
          <a:lstStyle/>
          <a:p>
            <a:fld id="{B19B0651-EE4F-4900-A07F-96A6BFA9D0F0}" type="slidenum">
              <a:rPr lang="ru-RU" smtClean="0"/>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t>15.12.2017</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Торкрет - бетоны</a:t>
            </a:r>
            <a:br>
              <a:rPr lang="ru-RU" dirty="0"/>
            </a:br>
            <a:endParaRPr lang="ru-RU" dirty="0"/>
          </a:p>
        </p:txBody>
      </p:sp>
      <p:sp>
        <p:nvSpPr>
          <p:cNvPr id="3" name="Подзаголовок 2"/>
          <p:cNvSpPr>
            <a:spLocks noGrp="1"/>
          </p:cNvSpPr>
          <p:nvPr>
            <p:ph type="subTitle" idx="1"/>
          </p:nvPr>
        </p:nvSpPr>
        <p:spPr>
          <a:xfrm>
            <a:off x="2133600" y="3375490"/>
            <a:ext cx="6172200" cy="1493669"/>
          </a:xfrm>
        </p:spPr>
        <p:txBody>
          <a:bodyPr>
            <a:noAutofit/>
          </a:bodyPr>
          <a:lstStyle/>
          <a:p>
            <a:r>
              <a:rPr lang="ru-RU" sz="1600" b="1" dirty="0"/>
              <a:t>Торкрет - бетоны</a:t>
            </a:r>
          </a:p>
          <a:p>
            <a:r>
              <a:rPr lang="ru-RU" sz="1600" b="1" dirty="0"/>
              <a:t>Торкрет </a:t>
            </a:r>
            <a:r>
              <a:rPr lang="ru-RU" sz="1600" b="1" dirty="0" smtClean="0"/>
              <a:t>бетоном называется </a:t>
            </a:r>
            <a:r>
              <a:rPr lang="ru-RU" sz="1600" b="1" dirty="0"/>
              <a:t>обычная бетонная смесь, которую наносят на поверхность путем торкретирования. При торкретировании бетон</a:t>
            </a:r>
          </a:p>
          <a:p>
            <a:r>
              <a:rPr lang="ru-RU" sz="1600" b="1" dirty="0"/>
              <a:t>наносится на поверхность при помощи специальных установок. Такие установки подают бетонную смесь через сопла под большим давлением воздуха. То есть бетон, как бы, набрызгивается на поверхность. Торкрет бетон используется на производстве работ, связанных с ремонтом, возведением или восстановлением ограждающих и несущих строительных конструкций.</a:t>
            </a:r>
          </a:p>
          <a:p>
            <a:endParaRPr lang="ru-RU" sz="1600" b="1" dirty="0"/>
          </a:p>
        </p:txBody>
      </p:sp>
    </p:spTree>
    <p:extLst>
      <p:ext uri="{BB962C8B-B14F-4D97-AF65-F5344CB8AC3E}">
        <p14:creationId xmlns:p14="http://schemas.microsoft.com/office/powerpoint/2010/main" val="3180555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268760"/>
            <a:ext cx="6744072" cy="4968552"/>
          </a:xfrm>
        </p:spPr>
        <p:txBody>
          <a:bodyPr>
            <a:normAutofit fontScale="92500" lnSpcReduction="20000"/>
          </a:bodyPr>
          <a:lstStyle/>
          <a:p>
            <a:r>
              <a:rPr lang="ru-RU" dirty="0"/>
              <a:t>Для </a:t>
            </a:r>
            <a:r>
              <a:rPr lang="ru-RU" dirty="0" err="1"/>
              <a:t>набрызга</a:t>
            </a:r>
            <a:r>
              <a:rPr lang="ru-RU" dirty="0"/>
              <a:t> «мокрого» торкрет-бетона традиционно применяется гидравлическая подача при помощи поршневых насосов. Помимо этого, для </a:t>
            </a:r>
            <a:r>
              <a:rPr lang="ru-RU" dirty="0" err="1"/>
              <a:t>набрызга</a:t>
            </a:r>
            <a:r>
              <a:rPr lang="ru-RU" dirty="0"/>
              <a:t> «мокрых» торкрет-смесей может использоваться и пневматическая подача посредством соответствующих роторных насосов.</a:t>
            </a:r>
          </a:p>
          <a:p>
            <a:endParaRPr lang="ru-RU" dirty="0"/>
          </a:p>
          <a:p>
            <a:r>
              <a:rPr lang="ru-RU" dirty="0"/>
              <a:t>При гидравлической подаче торкрет-смесей наиболее часто используются </a:t>
            </a:r>
            <a:r>
              <a:rPr lang="ru-RU" dirty="0" err="1"/>
              <a:t>двухпоршневые</a:t>
            </a:r>
            <a:r>
              <a:rPr lang="ru-RU" dirty="0"/>
              <a:t> насосы. Готовая «мокрая» смесь подается в приемный бункер насоса и транспортируется по трубам и шлангам к торкрет-форсунке. Используемая технология торкретирования бетона требует снижения уровня пульсации, возникающей при перекачке, до минимума для обеспечения непрерывности распыления смеси форсункой. С этой целью применяются различные методы повышения степени заполнения подающих поршней насоса, а также уменьшения времени переключения шибера.</a:t>
            </a:r>
          </a:p>
          <a:p>
            <a:endParaRPr lang="ru-RU" dirty="0"/>
          </a:p>
        </p:txBody>
      </p:sp>
    </p:spTree>
    <p:extLst>
      <p:ext uri="{BB962C8B-B14F-4D97-AF65-F5344CB8AC3E}">
        <p14:creationId xmlns:p14="http://schemas.microsoft.com/office/powerpoint/2010/main" val="2453950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052736"/>
            <a:ext cx="3600400" cy="5805264"/>
          </a:xfrm>
        </p:spPr>
        <p:txBody>
          <a:bodyPr>
            <a:normAutofit fontScale="62500" lnSpcReduction="20000"/>
          </a:bodyPr>
          <a:lstStyle/>
          <a:p>
            <a:r>
              <a:rPr lang="ru-RU" dirty="0" smtClean="0"/>
              <a:t> </a:t>
            </a:r>
            <a:endParaRPr lang="ru-RU" dirty="0"/>
          </a:p>
          <a:p>
            <a:r>
              <a:rPr lang="ru-RU" dirty="0"/>
              <a:t>«Мокрый» метод торкретирования обладает различными преимуществами и является самым современным и высокопроизводительным способом нанесения торкрет-бетона.</a:t>
            </a:r>
          </a:p>
          <a:p>
            <a:endParaRPr lang="ru-RU" dirty="0"/>
          </a:p>
          <a:p>
            <a:r>
              <a:rPr lang="ru-RU" dirty="0"/>
              <a:t>Среди основных преимуществ «мокрого» метода торкретирования следует отметить:</a:t>
            </a:r>
          </a:p>
          <a:p>
            <a:r>
              <a:rPr lang="ru-RU" dirty="0"/>
              <a:t>- снижение отскока и, вследствие этого, потерь в 2 и более раз (до 4);</a:t>
            </a:r>
          </a:p>
          <a:p>
            <a:r>
              <a:rPr lang="ru-RU" dirty="0"/>
              <a:t>- увеличение производительности торкрет-работ (в некоторых случаях до 25 м3/ч);</a:t>
            </a:r>
          </a:p>
          <a:p>
            <a:r>
              <a:rPr lang="ru-RU" dirty="0"/>
              <a:t>- значительное улучшение условий труда рабочих благодаря сильному снижению пылеобразования; </a:t>
            </a:r>
          </a:p>
          <a:p>
            <a:r>
              <a:rPr lang="ru-RU" dirty="0"/>
              <a:t>- низкую потребность в сжатом воздухе при использовании гидравлической подачи торкрет-смеси;</a:t>
            </a:r>
          </a:p>
          <a:p>
            <a:r>
              <a:rPr lang="ru-RU" dirty="0"/>
              <a:t>- снижение износа </a:t>
            </a:r>
          </a:p>
          <a:p>
            <a:r>
              <a:rPr lang="ru-RU" dirty="0"/>
              <a:t>Оптимальные области применения «мокрого» способа торкретирования обусловлены его основными преимуществами:</a:t>
            </a:r>
          </a:p>
          <a:p>
            <a:r>
              <a:rPr lang="ru-RU" dirty="0"/>
              <a:t>- высокой производительностью этого метода;</a:t>
            </a:r>
          </a:p>
          <a:p>
            <a:r>
              <a:rPr lang="ru-RU" dirty="0"/>
              <a:t>- высокой прочностью затвердевшей торкрет-смеси;</a:t>
            </a:r>
          </a:p>
          <a:p>
            <a:r>
              <a:rPr lang="ru-RU" dirty="0"/>
              <a:t>- длительным сроком службы нанесенного слоя.</a:t>
            </a:r>
          </a:p>
          <a:p>
            <a:endParaRPr lang="ru-RU" dirty="0"/>
          </a:p>
        </p:txBody>
      </p:sp>
      <p:sp>
        <p:nvSpPr>
          <p:cNvPr id="2" name="Заголовок 1"/>
          <p:cNvSpPr>
            <a:spLocks noGrp="1"/>
          </p:cNvSpPr>
          <p:nvPr>
            <p:ph type="title"/>
          </p:nvPr>
        </p:nvSpPr>
        <p:spPr>
          <a:xfrm>
            <a:off x="899592" y="12441"/>
            <a:ext cx="7543800" cy="914400"/>
          </a:xfrm>
        </p:spPr>
        <p:txBody>
          <a:bodyPr/>
          <a:lstStyle/>
          <a:p>
            <a:r>
              <a:rPr lang="ru-RU" dirty="0"/>
              <a:t>Преимущества</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836712"/>
            <a:ext cx="5112568"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1318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692696"/>
            <a:ext cx="7543800" cy="914400"/>
          </a:xfrm>
        </p:spPr>
        <p:txBody>
          <a:bodyPr/>
          <a:lstStyle/>
          <a:p>
            <a:r>
              <a:rPr lang="ru-RU" sz="2400" dirty="0"/>
              <a:t>«Сухой» метод торкретирования</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916112"/>
            <a:ext cx="7704855" cy="4681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839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260648"/>
            <a:ext cx="6528048" cy="3240360"/>
          </a:xfrm>
        </p:spPr>
        <p:txBody>
          <a:bodyPr>
            <a:normAutofit fontScale="92500"/>
          </a:bodyPr>
          <a:lstStyle/>
          <a:p>
            <a:r>
              <a:rPr lang="ru-RU" dirty="0"/>
              <a:t>При применении данного метода торкретирования «сухие» торкрет-смеси подаются посредством сжатого воздуха (пневматическая подача). Чаще всего подача «сухих» торкрет-смесей происходит с помощью роторных насосов. Материал попадает в камеры ротора, который имеет револьверную конструкцию, через приемный бункер. Оттуда «сухая» смесь выдувается сжатым воздухом и с большой скоростью транспортируется к форсунке по шлангам или трубам.</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429000"/>
            <a:ext cx="5688632" cy="3216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694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916832"/>
            <a:ext cx="7200800" cy="4104456"/>
          </a:xfrm>
        </p:spPr>
        <p:txBody>
          <a:bodyPr>
            <a:normAutofit fontScale="85000" lnSpcReduction="10000"/>
          </a:bodyPr>
          <a:lstStyle/>
          <a:p>
            <a:r>
              <a:rPr lang="ru-RU" dirty="0"/>
              <a:t>Основное преимущество «сухого» метода торкретирования заключается в его универсальности. Он является традиционным и широко известным по всему миру методом нанесения торкрет-бетона и отличается: </a:t>
            </a:r>
          </a:p>
          <a:p>
            <a:r>
              <a:rPr lang="ru-RU" dirty="0"/>
              <a:t>- длительным сроком хранения материала; </a:t>
            </a:r>
          </a:p>
          <a:p>
            <a:r>
              <a:rPr lang="ru-RU" dirty="0"/>
              <a:t>- высокой начальной прочностью нанесенного торкрет-бетона; </a:t>
            </a:r>
          </a:p>
          <a:p>
            <a:r>
              <a:rPr lang="ru-RU" dirty="0"/>
              <a:t>- отсутствием остатков бетона после окончания торкрет-работ.</a:t>
            </a:r>
          </a:p>
          <a:p>
            <a:endParaRPr lang="ru-RU" dirty="0" smtClean="0"/>
          </a:p>
          <a:p>
            <a:endParaRPr lang="ru-RU" dirty="0"/>
          </a:p>
          <a:p>
            <a:endParaRPr lang="ru-RU" dirty="0" smtClean="0"/>
          </a:p>
          <a:p>
            <a:r>
              <a:rPr lang="ru-RU" dirty="0" smtClean="0"/>
              <a:t>Высокие </a:t>
            </a:r>
            <a:r>
              <a:rPr lang="ru-RU" dirty="0"/>
              <a:t>степень пылеобразования, отскок при ведении торкрет-работ и затраты на элементы, подвергающиеся износу, а также большая потребность в сжатом воздухе негативно влияют на эффективность данного метода.</a:t>
            </a:r>
          </a:p>
          <a:p>
            <a:endParaRPr lang="ru-RU" dirty="0"/>
          </a:p>
        </p:txBody>
      </p:sp>
      <p:sp>
        <p:nvSpPr>
          <p:cNvPr id="2" name="Заголовок 1"/>
          <p:cNvSpPr>
            <a:spLocks noGrp="1"/>
          </p:cNvSpPr>
          <p:nvPr>
            <p:ph type="title"/>
          </p:nvPr>
        </p:nvSpPr>
        <p:spPr>
          <a:xfrm>
            <a:off x="1043608" y="476672"/>
            <a:ext cx="7543800" cy="914400"/>
          </a:xfrm>
        </p:spPr>
        <p:txBody>
          <a:bodyPr/>
          <a:lstStyle/>
          <a:p>
            <a:r>
              <a:rPr lang="ru-RU" sz="2000" dirty="0" smtClean="0"/>
              <a:t>Преимущества и недостатки</a:t>
            </a:r>
            <a:endParaRPr lang="ru-RU" sz="2000" dirty="0"/>
          </a:p>
        </p:txBody>
      </p:sp>
    </p:spTree>
    <p:extLst>
      <p:ext uri="{BB962C8B-B14F-4D97-AF65-F5344CB8AC3E}">
        <p14:creationId xmlns:p14="http://schemas.microsoft.com/office/powerpoint/2010/main" val="2246129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484784"/>
            <a:ext cx="6096000" cy="3657599"/>
          </a:xfrm>
        </p:spPr>
        <p:txBody>
          <a:bodyPr>
            <a:normAutofit fontScale="92500" lnSpcReduction="10000"/>
          </a:bodyPr>
          <a:lstStyle/>
          <a:p>
            <a:r>
              <a:rPr lang="ru-RU" dirty="0"/>
              <a:t>Торкрет-бетон наносится послойно либо за одну рабочую операцию путём повторного </a:t>
            </a:r>
            <a:r>
              <a:rPr lang="ru-RU" dirty="0" err="1"/>
              <a:t>набрызга</a:t>
            </a:r>
            <a:r>
              <a:rPr lang="ru-RU" dirty="0"/>
              <a:t> следующего слоя на одну и туже поверхность, либо в ходе последующей рабочей операции после некоторого перерыва в работе. В случае длительного перерыва между нанесением слоёв поверхность должна быть вновь очищена и предварительно увлажнена</a:t>
            </a:r>
            <a:r>
              <a:rPr lang="ru-RU" dirty="0" smtClean="0"/>
              <a:t>.</a:t>
            </a:r>
          </a:p>
          <a:p>
            <a:endParaRPr lang="ru-RU" dirty="0" smtClean="0"/>
          </a:p>
          <a:p>
            <a:pPr marL="18288" indent="0">
              <a:buNone/>
            </a:pPr>
            <a:endParaRPr lang="ru-RU" dirty="0"/>
          </a:p>
          <a:p>
            <a:pPr marL="18288" indent="0">
              <a:buNone/>
            </a:pPr>
            <a:r>
              <a:rPr lang="ru-RU" dirty="0" smtClean="0"/>
              <a:t>             </a:t>
            </a:r>
            <a:r>
              <a:rPr lang="ru-RU" dirty="0"/>
              <a:t>Управление форсункой при ручном торкретировании</a:t>
            </a:r>
          </a:p>
        </p:txBody>
      </p:sp>
      <p:sp>
        <p:nvSpPr>
          <p:cNvPr id="2" name="Заголовок 1"/>
          <p:cNvSpPr>
            <a:spLocks noGrp="1"/>
          </p:cNvSpPr>
          <p:nvPr>
            <p:ph type="title"/>
          </p:nvPr>
        </p:nvSpPr>
        <p:spPr>
          <a:xfrm>
            <a:off x="899592" y="260648"/>
            <a:ext cx="7543800" cy="914400"/>
          </a:xfrm>
        </p:spPr>
        <p:txBody>
          <a:bodyPr/>
          <a:lstStyle/>
          <a:p>
            <a:r>
              <a:rPr lang="ru-RU" sz="2000" dirty="0"/>
              <a:t>Специфика нанесения торкрет-бетонов</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7" y="5013176"/>
            <a:ext cx="3159214" cy="172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9742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5656" y="175118"/>
            <a:ext cx="6096000" cy="3657599"/>
          </a:xfrm>
        </p:spPr>
        <p:txBody>
          <a:bodyPr/>
          <a:lstStyle/>
          <a:p>
            <a:r>
              <a:rPr lang="ru-RU" dirty="0"/>
              <a:t>При торкретировании бетона оптимальное расстояние от торкрет-форсунки до поверхности </a:t>
            </a:r>
            <a:r>
              <a:rPr lang="ru-RU" dirty="0" err="1"/>
              <a:t>набрызга</a:t>
            </a:r>
            <a:r>
              <a:rPr lang="ru-RU" dirty="0"/>
              <a:t> составляет 1,0 – 1,5 м. Часто торкретирование ведётся с расстояния 1,0 – 2,0 м. Если расстояние от торкрет-форсунки до поверхности </a:t>
            </a:r>
            <a:r>
              <a:rPr lang="ru-RU" dirty="0" err="1"/>
              <a:t>набрызга</a:t>
            </a:r>
            <a:r>
              <a:rPr lang="ru-RU" dirty="0"/>
              <a:t> ещё больше увеличивается, увеличивается отскок и пылеобразование, и тем самым снижается эффективность торкрет-работ</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861046"/>
            <a:ext cx="5408985"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43757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556792"/>
            <a:ext cx="7560840" cy="4680520"/>
          </a:xfrm>
        </p:spPr>
        <p:txBody>
          <a:bodyPr>
            <a:normAutofit fontScale="77500" lnSpcReduction="20000"/>
          </a:bodyPr>
          <a:lstStyle/>
          <a:p>
            <a:r>
              <a:rPr lang="ru-RU" dirty="0" smtClean="0"/>
              <a:t>Адгезия </a:t>
            </a:r>
            <a:r>
              <a:rPr lang="ru-RU" dirty="0"/>
              <a:t>(соединение) торкрет-бетона с основанием, на которое он наносится, зависит от свойств обеих контактных поверхностей. Благодаря содержанию связующих веществ и высокой скорости при </a:t>
            </a:r>
            <a:r>
              <a:rPr lang="ru-RU" dirty="0" err="1"/>
              <a:t>набрызге</a:t>
            </a:r>
            <a:r>
              <a:rPr lang="ru-RU" dirty="0"/>
              <a:t> торкрет-бетон обладает хорошими предпосылками к образованию надёжных высокопрочных соединений. В связи с этим в большинстве случаев основное влияние на качество соединения оказывают свойства поверхности, на которую наносится торкрет-бетон.</a:t>
            </a:r>
          </a:p>
          <a:p>
            <a:endParaRPr lang="ru-RU" dirty="0"/>
          </a:p>
          <a:p>
            <a:r>
              <a:rPr lang="ru-RU" dirty="0"/>
              <a:t>Поверхность должна иметь достаточную шероховатость, которая обеспечивает механическое зацепление. В случае если поверхность гладкая (напр., бетонное основание), перед нанесением торкрет-бетона она должна быть </a:t>
            </a:r>
            <a:r>
              <a:rPr lang="ru-RU" dirty="0" err="1"/>
              <a:t>зашерохована</a:t>
            </a:r>
            <a:r>
              <a:rPr lang="ru-RU" dirty="0"/>
              <a:t>. Контактная поверхность не должна быть покрыта пылью и не должна иметь свободных или </a:t>
            </a:r>
            <a:r>
              <a:rPr lang="ru-RU" dirty="0" err="1"/>
              <a:t>слабозакреплённых</a:t>
            </a:r>
            <a:r>
              <a:rPr lang="ru-RU" dirty="0"/>
              <a:t> включений.</a:t>
            </a:r>
          </a:p>
          <a:p>
            <a:endParaRPr lang="ru-RU" dirty="0"/>
          </a:p>
          <a:p>
            <a:r>
              <a:rPr lang="ru-RU" dirty="0"/>
              <a:t>Кроме этого, с целью предотвращения преждевременного пересыхания зоны контакта вследствие впитывания поверхностью основы влаги, содержащейся в торкрет-бетоне, поверхность основы должна быть предварительно увлажнена, что значительно улучшает сцепление торкрет-бетона с основой. Это также относится и к недавно вскрытым поверхностям породы при проходческих работах. Требуемая степень смачивания основы зависит от её характеристик и свойств.</a:t>
            </a:r>
          </a:p>
        </p:txBody>
      </p:sp>
      <p:sp>
        <p:nvSpPr>
          <p:cNvPr id="2" name="Заголовок 1"/>
          <p:cNvSpPr>
            <a:spLocks noGrp="1"/>
          </p:cNvSpPr>
          <p:nvPr>
            <p:ph type="title"/>
          </p:nvPr>
        </p:nvSpPr>
        <p:spPr>
          <a:xfrm>
            <a:off x="1115616" y="1196752"/>
            <a:ext cx="7543800" cy="914400"/>
          </a:xfrm>
        </p:spPr>
        <p:txBody>
          <a:bodyPr/>
          <a:lstStyle/>
          <a:p>
            <a:r>
              <a:rPr lang="ru-RU" sz="2000" dirty="0"/>
              <a:t>Порядок подготовки поверхности для нанесения торкрет-бетона:</a:t>
            </a:r>
            <a:r>
              <a:rPr lang="ru-RU" dirty="0"/>
              <a:t/>
            </a:r>
            <a:br>
              <a:rPr lang="ru-RU" dirty="0"/>
            </a:br>
            <a:endParaRPr lang="ru-RU" dirty="0"/>
          </a:p>
        </p:txBody>
      </p:sp>
    </p:spTree>
    <p:extLst>
      <p:ext uri="{BB962C8B-B14F-4D97-AF65-F5344CB8AC3E}">
        <p14:creationId xmlns:p14="http://schemas.microsoft.com/office/powerpoint/2010/main" val="3375333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308792381"/>
              </p:ext>
            </p:extLst>
          </p:nvPr>
        </p:nvGraphicFramePr>
        <p:xfrm>
          <a:off x="611560" y="1988840"/>
          <a:ext cx="7848872" cy="4464500"/>
        </p:xfrm>
        <a:graphic>
          <a:graphicData uri="http://schemas.openxmlformats.org/drawingml/2006/table">
            <a:tbl>
              <a:tblPr firstRow="1" firstCol="1" bandRow="1">
                <a:tableStyleId>{5C22544A-7EE6-4342-B048-85BDC9FD1C3A}</a:tableStyleId>
              </a:tblPr>
              <a:tblGrid>
                <a:gridCol w="3217886"/>
                <a:gridCol w="806944"/>
                <a:gridCol w="1005446"/>
                <a:gridCol w="807704"/>
                <a:gridCol w="1005446"/>
                <a:gridCol w="1005446"/>
              </a:tblGrid>
              <a:tr h="186669">
                <a:tc gridSpan="6">
                  <a:txBody>
                    <a:bodyPr/>
                    <a:lstStyle/>
                    <a:p>
                      <a:pPr algn="ctr">
                        <a:spcAft>
                          <a:spcPts val="0"/>
                        </a:spcAft>
                      </a:pPr>
                      <a:r>
                        <a:rPr lang="ru-RU" sz="1000" dirty="0">
                          <a:effectLst/>
                        </a:rPr>
                        <a:t>Технические характеристики смеси TORKRET </a:t>
                      </a:r>
                      <a:r>
                        <a:rPr lang="en-US" sz="1000" dirty="0">
                          <a:effectLst/>
                        </a:rPr>
                        <a:t>Mix</a:t>
                      </a:r>
                      <a:endParaRPr lang="ru-RU" sz="900" dirty="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731120">
                <a:tc>
                  <a:txBody>
                    <a:bodyPr/>
                    <a:lstStyle/>
                    <a:p>
                      <a:pPr algn="l">
                        <a:spcAft>
                          <a:spcPts val="0"/>
                        </a:spcAft>
                      </a:pPr>
                      <a:r>
                        <a:rPr lang="ru-RU" sz="1000">
                          <a:effectLst/>
                        </a:rPr>
                        <a:t/>
                      </a:r>
                      <a:br>
                        <a:rPr lang="ru-RU" sz="1000">
                          <a:effectLst/>
                        </a:rPr>
                      </a:br>
                      <a:r>
                        <a:rPr lang="ru-RU" sz="1000">
                          <a:effectLst/>
                        </a:rPr>
                        <a:t/>
                      </a:r>
                      <a:br>
                        <a:rPr lang="ru-RU" sz="1000">
                          <a:effectLst/>
                        </a:rPr>
                      </a:br>
                      <a:endParaRPr lang="ru-RU" sz="900">
                        <a:effectLst/>
                      </a:endParaRPr>
                    </a:p>
                    <a:p>
                      <a:pPr algn="l">
                        <a:spcAft>
                          <a:spcPts val="0"/>
                        </a:spcAft>
                      </a:pPr>
                      <a:r>
                        <a:rPr lang="ru-RU" sz="1000">
                          <a:effectLst/>
                        </a:rPr>
                        <a:t> </a:t>
                      </a:r>
                      <a:endParaRPr lang="ru-RU" sz="900">
                        <a:effectLst/>
                        <a:latin typeface="Calibri"/>
                        <a:ea typeface="Calibri"/>
                        <a:cs typeface="Times New Roman"/>
                      </a:endParaRPr>
                    </a:p>
                  </a:txBody>
                  <a:tcPr marL="0" marR="0" marT="0" marB="0"/>
                </a:tc>
                <a:tc>
                  <a:txBody>
                    <a:bodyPr/>
                    <a:lstStyle/>
                    <a:p>
                      <a:pPr algn="ctr">
                        <a:spcAft>
                          <a:spcPts val="0"/>
                        </a:spcAft>
                      </a:pPr>
                      <a:r>
                        <a:rPr lang="en-US" sz="1000">
                          <a:effectLst/>
                        </a:rPr>
                        <a:t>S</a:t>
                      </a:r>
                      <a:endParaRPr lang="ru-RU" sz="900">
                        <a:effectLst/>
                        <a:latin typeface="Calibri"/>
                        <a:ea typeface="Calibri"/>
                        <a:cs typeface="Times New Roman"/>
                      </a:endParaRPr>
                    </a:p>
                  </a:txBody>
                  <a:tcPr marL="0" marR="0" marT="0" marB="0"/>
                </a:tc>
                <a:tc>
                  <a:txBody>
                    <a:bodyPr/>
                    <a:lstStyle/>
                    <a:p>
                      <a:pPr algn="ctr">
                        <a:spcAft>
                          <a:spcPts val="0"/>
                        </a:spcAft>
                      </a:pPr>
                      <a:r>
                        <a:rPr lang="en-US" sz="1000">
                          <a:effectLst/>
                        </a:rPr>
                        <a:t>A</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F</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FА </a:t>
                      </a:r>
                      <a:endParaRPr lang="ru-RU" sz="900">
                        <a:effectLst/>
                        <a:latin typeface="Calibri"/>
                        <a:ea typeface="Calibri"/>
                        <a:cs typeface="Times New Roman"/>
                      </a:endParaRPr>
                    </a:p>
                  </a:txBody>
                  <a:tcPr marL="0" marR="0" marT="0" marB="0"/>
                </a:tc>
                <a:tc>
                  <a:txBody>
                    <a:bodyPr/>
                    <a:lstStyle/>
                    <a:p>
                      <a:pPr algn="ctr">
                        <a:spcAft>
                          <a:spcPts val="0"/>
                        </a:spcAft>
                      </a:pPr>
                      <a:r>
                        <a:rPr lang="en-US" sz="1000">
                          <a:effectLst/>
                        </a:rPr>
                        <a:t>A</a:t>
                      </a:r>
                      <a:r>
                        <a:rPr lang="ru-RU" sz="1000">
                          <a:effectLst/>
                        </a:rPr>
                        <a:t>2</a:t>
                      </a:r>
                      <a:endParaRPr lang="ru-RU" sz="900">
                        <a:effectLst/>
                        <a:latin typeface="Calibri"/>
                        <a:ea typeface="Calibri"/>
                        <a:cs typeface="Times New Roman"/>
                      </a:endParaRPr>
                    </a:p>
                  </a:txBody>
                  <a:tcPr marL="0" marR="0" marT="0" marB="0"/>
                </a:tc>
              </a:tr>
              <a:tr h="373338">
                <a:tc>
                  <a:txBody>
                    <a:bodyPr/>
                    <a:lstStyle/>
                    <a:p>
                      <a:pPr algn="l">
                        <a:spcAft>
                          <a:spcPts val="0"/>
                        </a:spcAft>
                      </a:pPr>
                      <a:r>
                        <a:rPr lang="ru-RU" sz="1000" dirty="0">
                          <a:effectLst/>
                        </a:rPr>
                        <a:t> </a:t>
                      </a:r>
                      <a:endParaRPr lang="ru-RU" sz="900" dirty="0">
                        <a:effectLst/>
                        <a:latin typeface="Calibri"/>
                        <a:ea typeface="Calibri"/>
                        <a:cs typeface="Times New Roman"/>
                      </a:endParaRPr>
                    </a:p>
                  </a:txBody>
                  <a:tcPr marL="0" marR="0" marT="0" marB="0"/>
                </a:tc>
                <a:tc>
                  <a:txBody>
                    <a:bodyPr/>
                    <a:lstStyle/>
                    <a:p>
                      <a:pPr algn="ctr">
                        <a:spcAft>
                          <a:spcPts val="0"/>
                        </a:spcAft>
                      </a:pPr>
                      <a:r>
                        <a:rPr lang="ru-RU" sz="1000">
                          <a:effectLst/>
                        </a:rPr>
                        <a:t>базовая</a:t>
                      </a:r>
                      <a:endParaRPr lang="ru-RU" sz="900">
                        <a:effectLst/>
                        <a:latin typeface="Calibri"/>
                        <a:ea typeface="Calibri"/>
                        <a:cs typeface="Times New Roman"/>
                      </a:endParaRPr>
                    </a:p>
                  </a:txBody>
                  <a:tcPr marL="0" marR="0" marT="0" marB="0" anchor="ctr"/>
                </a:tc>
                <a:tc>
                  <a:txBody>
                    <a:bodyPr/>
                    <a:lstStyle/>
                    <a:p>
                      <a:pPr algn="ctr">
                        <a:spcAft>
                          <a:spcPts val="0"/>
                        </a:spcAft>
                      </a:pPr>
                      <a:r>
                        <a:rPr lang="ru-RU" sz="1000">
                          <a:effectLst/>
                        </a:rPr>
                        <a:t>с ускорителем</a:t>
                      </a:r>
                      <a:endParaRPr lang="ru-RU" sz="900">
                        <a:effectLst/>
                        <a:latin typeface="Calibri"/>
                        <a:ea typeface="Calibri"/>
                        <a:cs typeface="Times New Roman"/>
                      </a:endParaRPr>
                    </a:p>
                  </a:txBody>
                  <a:tcPr marL="0" marR="0" marT="0" marB="0" anchor="ctr"/>
                </a:tc>
                <a:tc>
                  <a:txBody>
                    <a:bodyPr/>
                    <a:lstStyle/>
                    <a:p>
                      <a:pPr algn="ctr">
                        <a:spcAft>
                          <a:spcPts val="0"/>
                        </a:spcAft>
                      </a:pPr>
                      <a:r>
                        <a:rPr lang="ru-RU" sz="1000">
                          <a:effectLst/>
                        </a:rPr>
                        <a:t>с фиброй</a:t>
                      </a:r>
                      <a:endParaRPr lang="ru-RU" sz="900">
                        <a:effectLst/>
                        <a:latin typeface="Calibri"/>
                        <a:ea typeface="Calibri"/>
                        <a:cs typeface="Times New Roman"/>
                      </a:endParaRPr>
                    </a:p>
                  </a:txBody>
                  <a:tcPr marL="0" marR="0" marT="0" marB="0" anchor="ctr"/>
                </a:tc>
                <a:tc>
                  <a:txBody>
                    <a:bodyPr/>
                    <a:lstStyle/>
                    <a:p>
                      <a:pPr algn="ctr">
                        <a:spcAft>
                          <a:spcPts val="0"/>
                        </a:spcAft>
                      </a:pPr>
                      <a:r>
                        <a:rPr lang="ru-RU" sz="1000">
                          <a:effectLst/>
                        </a:rPr>
                        <a:t>с фиброй и ускорителем</a:t>
                      </a:r>
                      <a:endParaRPr lang="ru-RU" sz="900">
                        <a:effectLst/>
                        <a:latin typeface="Calibri"/>
                        <a:ea typeface="Calibri"/>
                        <a:cs typeface="Times New Roman"/>
                      </a:endParaRPr>
                    </a:p>
                  </a:txBody>
                  <a:tcPr marL="0" marR="0" marT="0" marB="0" anchor="ctr"/>
                </a:tc>
                <a:tc>
                  <a:txBody>
                    <a:bodyPr/>
                    <a:lstStyle/>
                    <a:p>
                      <a:pPr algn="ctr">
                        <a:spcAft>
                          <a:spcPts val="0"/>
                        </a:spcAft>
                      </a:pPr>
                      <a:r>
                        <a:rPr lang="ru-RU" sz="1000" dirty="0">
                          <a:effectLst/>
                        </a:rPr>
                        <a:t>с супер ускорителем</a:t>
                      </a:r>
                      <a:endParaRPr lang="ru-RU" sz="900" dirty="0">
                        <a:effectLst/>
                        <a:latin typeface="Calibri"/>
                        <a:ea typeface="Calibri"/>
                        <a:cs typeface="Times New Roman"/>
                      </a:endParaRPr>
                    </a:p>
                  </a:txBody>
                  <a:tcPr marL="0" marR="0" marT="0" marB="0" anchor="ctr"/>
                </a:tc>
              </a:tr>
              <a:tr h="186669">
                <a:tc>
                  <a:txBody>
                    <a:bodyPr/>
                    <a:lstStyle/>
                    <a:p>
                      <a:pPr algn="l">
                        <a:spcAft>
                          <a:spcPts val="0"/>
                        </a:spcAft>
                      </a:pPr>
                      <a:r>
                        <a:rPr lang="ru-RU" sz="1000">
                          <a:effectLst/>
                        </a:rPr>
                        <a:t>Отношение вода/смесь</a:t>
                      </a:r>
                      <a:endParaRPr lang="ru-RU" sz="900">
                        <a:effectLst/>
                        <a:latin typeface="Calibri"/>
                        <a:ea typeface="Calibri"/>
                        <a:cs typeface="Times New Roman"/>
                      </a:endParaRPr>
                    </a:p>
                  </a:txBody>
                  <a:tcPr marL="0" marR="0" marT="0" marB="0"/>
                </a:tc>
                <a:tc gridSpan="5">
                  <a:txBody>
                    <a:bodyPr/>
                    <a:lstStyle/>
                    <a:p>
                      <a:pPr algn="ctr">
                        <a:spcAft>
                          <a:spcPts val="0"/>
                        </a:spcAft>
                      </a:pPr>
                      <a:r>
                        <a:rPr lang="ru-RU" sz="1000">
                          <a:effectLst/>
                        </a:rPr>
                        <a:t>0,23:1</a:t>
                      </a:r>
                      <a:endParaRPr lang="ru-RU" sz="90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6669">
                <a:tc>
                  <a:txBody>
                    <a:bodyPr/>
                    <a:lstStyle/>
                    <a:p>
                      <a:pPr algn="l">
                        <a:spcAft>
                          <a:spcPts val="0"/>
                        </a:spcAft>
                      </a:pPr>
                      <a:r>
                        <a:rPr lang="ru-RU" sz="1000">
                          <a:effectLst/>
                        </a:rPr>
                        <a:t>Время отверждения, мин, при 25 </a:t>
                      </a:r>
                      <a:r>
                        <a:rPr lang="ru-RU" sz="1000" baseline="30000">
                          <a:effectLst/>
                        </a:rPr>
                        <a:t>о</a:t>
                      </a:r>
                      <a:r>
                        <a:rPr lang="ru-RU" sz="1000">
                          <a:effectLst/>
                        </a:rPr>
                        <a:t>С</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180-240</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50-60</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180-240</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50-60</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5-7</a:t>
                      </a:r>
                      <a:endParaRPr lang="ru-RU" sz="900">
                        <a:effectLst/>
                        <a:latin typeface="Calibri"/>
                        <a:ea typeface="Calibri"/>
                        <a:cs typeface="Times New Roman"/>
                      </a:endParaRPr>
                    </a:p>
                  </a:txBody>
                  <a:tcPr marL="0" marR="0" marT="0" marB="0"/>
                </a:tc>
              </a:tr>
              <a:tr h="186669">
                <a:tc>
                  <a:txBody>
                    <a:bodyPr/>
                    <a:lstStyle/>
                    <a:p>
                      <a:pPr algn="l">
                        <a:spcAft>
                          <a:spcPts val="0"/>
                        </a:spcAft>
                      </a:pPr>
                      <a:r>
                        <a:rPr lang="ru-RU" sz="1000">
                          <a:effectLst/>
                        </a:rPr>
                        <a:t>Плотность бетона, кг/м</a:t>
                      </a:r>
                      <a:r>
                        <a:rPr lang="ru-RU" sz="1000" baseline="30000">
                          <a:effectLst/>
                        </a:rPr>
                        <a:t>3</a:t>
                      </a:r>
                      <a:endParaRPr lang="ru-RU" sz="900">
                        <a:effectLst/>
                        <a:latin typeface="Calibri"/>
                        <a:ea typeface="Calibri"/>
                        <a:cs typeface="Times New Roman"/>
                      </a:endParaRPr>
                    </a:p>
                  </a:txBody>
                  <a:tcPr marL="0" marR="0" marT="0" marB="0"/>
                </a:tc>
                <a:tc gridSpan="5">
                  <a:txBody>
                    <a:bodyPr/>
                    <a:lstStyle/>
                    <a:p>
                      <a:pPr algn="ctr">
                        <a:spcAft>
                          <a:spcPts val="0"/>
                        </a:spcAft>
                      </a:pPr>
                      <a:r>
                        <a:rPr lang="ru-RU" sz="1000">
                          <a:effectLst/>
                        </a:rPr>
                        <a:t>2200 ± 50 </a:t>
                      </a:r>
                      <a:endParaRPr lang="ru-RU" sz="90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3338">
                <a:tc>
                  <a:txBody>
                    <a:bodyPr/>
                    <a:lstStyle/>
                    <a:p>
                      <a:pPr algn="l">
                        <a:spcAft>
                          <a:spcPts val="0"/>
                        </a:spcAft>
                      </a:pPr>
                      <a:r>
                        <a:rPr lang="ru-RU" sz="1000">
                          <a:effectLst/>
                        </a:rPr>
                        <a:t>Максимальная крупность заполнителя, мм</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2,5 </a:t>
                      </a:r>
                      <a:endParaRPr lang="ru-RU" sz="900">
                        <a:effectLst/>
                        <a:latin typeface="Calibri"/>
                        <a:ea typeface="Calibri"/>
                        <a:cs typeface="Times New Roman"/>
                      </a:endParaRPr>
                    </a:p>
                  </a:txBody>
                  <a:tcPr marL="0" marR="0" marT="0" marB="0"/>
                </a:tc>
                <a:tc gridSpan="4">
                  <a:txBody>
                    <a:bodyPr/>
                    <a:lstStyle/>
                    <a:p>
                      <a:pPr algn="ctr">
                        <a:spcAft>
                          <a:spcPts val="0"/>
                        </a:spcAft>
                      </a:pPr>
                      <a:r>
                        <a:rPr lang="ru-RU" sz="1000" dirty="0">
                          <a:effectLst/>
                        </a:rPr>
                        <a:t>1,25 </a:t>
                      </a:r>
                      <a:endParaRPr lang="ru-RU" sz="900" dirty="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r>
              <a:tr h="373338">
                <a:tc>
                  <a:txBody>
                    <a:bodyPr/>
                    <a:lstStyle/>
                    <a:p>
                      <a:pPr algn="l">
                        <a:spcAft>
                          <a:spcPts val="0"/>
                        </a:spcAft>
                      </a:pPr>
                      <a:r>
                        <a:rPr lang="ru-RU" sz="1000">
                          <a:effectLst/>
                        </a:rPr>
                        <a:t>Прочность при сжатии через 2 часа,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a:t>
                      </a:r>
                      <a:endParaRPr lang="ru-RU" sz="900">
                        <a:effectLst/>
                        <a:latin typeface="Calibri"/>
                        <a:ea typeface="Calibri"/>
                        <a:cs typeface="Times New Roman"/>
                      </a:endParaRPr>
                    </a:p>
                  </a:txBody>
                  <a:tcPr marL="0" marR="0" marT="0" marB="0"/>
                </a:tc>
                <a:tc>
                  <a:txBody>
                    <a:bodyPr/>
                    <a:lstStyle/>
                    <a:p>
                      <a:pPr algn="ctr">
                        <a:spcAft>
                          <a:spcPts val="0"/>
                        </a:spcAft>
                      </a:pPr>
                      <a:r>
                        <a:rPr lang="ru-RU" sz="1000" dirty="0">
                          <a:effectLst/>
                        </a:rPr>
                        <a:t>9-10 </a:t>
                      </a:r>
                      <a:endParaRPr lang="ru-RU" sz="900" dirty="0">
                        <a:effectLst/>
                        <a:latin typeface="Calibri"/>
                        <a:ea typeface="Calibri"/>
                        <a:cs typeface="Times New Roman"/>
                      </a:endParaRPr>
                    </a:p>
                  </a:txBody>
                  <a:tcPr marL="0" marR="0" marT="0" marB="0"/>
                </a:tc>
                <a:tc>
                  <a:txBody>
                    <a:bodyPr/>
                    <a:lstStyle/>
                    <a:p>
                      <a:pPr algn="ctr">
                        <a:spcAft>
                          <a:spcPts val="0"/>
                        </a:spcAft>
                      </a:pPr>
                      <a:r>
                        <a:rPr lang="ru-RU" sz="1000">
                          <a:effectLst/>
                        </a:rPr>
                        <a:t>-</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9-10 </a:t>
                      </a:r>
                      <a:endParaRPr lang="ru-RU" sz="900">
                        <a:effectLst/>
                        <a:latin typeface="Calibri"/>
                        <a:ea typeface="Calibri"/>
                        <a:cs typeface="Times New Roman"/>
                      </a:endParaRPr>
                    </a:p>
                  </a:txBody>
                  <a:tcPr marL="0" marR="0" marT="0" marB="0"/>
                </a:tc>
                <a:tc>
                  <a:txBody>
                    <a:bodyPr/>
                    <a:lstStyle/>
                    <a:p>
                      <a:pPr algn="ctr">
                        <a:spcAft>
                          <a:spcPts val="0"/>
                        </a:spcAft>
                      </a:pPr>
                      <a:r>
                        <a:rPr lang="ru-RU" sz="1000" dirty="0">
                          <a:effectLst/>
                        </a:rPr>
                        <a:t>7-8</a:t>
                      </a:r>
                      <a:endParaRPr lang="ru-RU" sz="900" dirty="0">
                        <a:effectLst/>
                        <a:latin typeface="Calibri"/>
                        <a:ea typeface="Calibri"/>
                        <a:cs typeface="Times New Roman"/>
                      </a:endParaRPr>
                    </a:p>
                  </a:txBody>
                  <a:tcPr marL="0" marR="0" marT="0" marB="0"/>
                </a:tc>
              </a:tr>
              <a:tr h="186669">
                <a:tc>
                  <a:txBody>
                    <a:bodyPr/>
                    <a:lstStyle/>
                    <a:p>
                      <a:pPr algn="l">
                        <a:spcAft>
                          <a:spcPts val="0"/>
                        </a:spcAft>
                      </a:pPr>
                      <a:r>
                        <a:rPr lang="ru-RU" sz="1000">
                          <a:effectLst/>
                        </a:rPr>
                        <a:t>Прочность при сжатии через 1 сут,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6,3</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18-19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8-9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18-19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15-18</a:t>
                      </a:r>
                      <a:endParaRPr lang="ru-RU" sz="900">
                        <a:effectLst/>
                        <a:latin typeface="Calibri"/>
                        <a:ea typeface="Calibri"/>
                        <a:cs typeface="Times New Roman"/>
                      </a:endParaRPr>
                    </a:p>
                  </a:txBody>
                  <a:tcPr marL="0" marR="0" marT="0" marB="0"/>
                </a:tc>
              </a:tr>
              <a:tr h="186669">
                <a:tc>
                  <a:txBody>
                    <a:bodyPr/>
                    <a:lstStyle/>
                    <a:p>
                      <a:pPr algn="l">
                        <a:spcAft>
                          <a:spcPts val="0"/>
                        </a:spcAft>
                      </a:pPr>
                      <a:r>
                        <a:rPr lang="ru-RU" sz="1000">
                          <a:effectLst/>
                        </a:rPr>
                        <a:t>Прочность при сжатии через 7 сут,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20-22</a:t>
                      </a:r>
                      <a:endParaRPr lang="ru-RU" sz="900">
                        <a:effectLst/>
                        <a:latin typeface="Calibri"/>
                        <a:ea typeface="Calibri"/>
                        <a:cs typeface="Times New Roman"/>
                      </a:endParaRPr>
                    </a:p>
                  </a:txBody>
                  <a:tcPr marL="0" marR="0" marT="0" marB="0"/>
                </a:tc>
                <a:tc>
                  <a:txBody>
                    <a:bodyPr/>
                    <a:lstStyle/>
                    <a:p>
                      <a:pPr algn="ctr">
                        <a:spcAft>
                          <a:spcPts val="0"/>
                        </a:spcAft>
                      </a:pPr>
                      <a:r>
                        <a:rPr lang="ru-RU" sz="1000" dirty="0">
                          <a:effectLst/>
                        </a:rPr>
                        <a:t>24-25 </a:t>
                      </a:r>
                      <a:endParaRPr lang="ru-RU" sz="900" dirty="0">
                        <a:effectLst/>
                        <a:latin typeface="Calibri"/>
                        <a:ea typeface="Calibri"/>
                        <a:cs typeface="Times New Roman"/>
                      </a:endParaRPr>
                    </a:p>
                  </a:txBody>
                  <a:tcPr marL="0" marR="0" marT="0" marB="0"/>
                </a:tc>
                <a:tc>
                  <a:txBody>
                    <a:bodyPr/>
                    <a:lstStyle/>
                    <a:p>
                      <a:pPr algn="ctr">
                        <a:spcAft>
                          <a:spcPts val="0"/>
                        </a:spcAft>
                      </a:pPr>
                      <a:r>
                        <a:rPr lang="ru-RU" sz="1000">
                          <a:effectLst/>
                        </a:rPr>
                        <a:t>29-30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24-25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20-22</a:t>
                      </a:r>
                      <a:endParaRPr lang="ru-RU" sz="900">
                        <a:effectLst/>
                        <a:latin typeface="Calibri"/>
                        <a:ea typeface="Calibri"/>
                        <a:cs typeface="Times New Roman"/>
                      </a:endParaRPr>
                    </a:p>
                  </a:txBody>
                  <a:tcPr marL="0" marR="0" marT="0" marB="0"/>
                </a:tc>
              </a:tr>
              <a:tr h="186669">
                <a:tc>
                  <a:txBody>
                    <a:bodyPr/>
                    <a:lstStyle/>
                    <a:p>
                      <a:pPr algn="l">
                        <a:spcAft>
                          <a:spcPts val="0"/>
                        </a:spcAft>
                      </a:pPr>
                      <a:r>
                        <a:rPr lang="ru-RU" sz="1000">
                          <a:effectLst/>
                        </a:rPr>
                        <a:t>Прочность при сжатии через 28 сут,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30-32</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32-34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38-40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32-34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23-25</a:t>
                      </a:r>
                      <a:endParaRPr lang="ru-RU" sz="900">
                        <a:effectLst/>
                        <a:latin typeface="Calibri"/>
                        <a:ea typeface="Calibri"/>
                        <a:cs typeface="Times New Roman"/>
                      </a:endParaRPr>
                    </a:p>
                  </a:txBody>
                  <a:tcPr marL="0" marR="0" marT="0" marB="0"/>
                </a:tc>
              </a:tr>
              <a:tr h="373338">
                <a:tc>
                  <a:txBody>
                    <a:bodyPr/>
                    <a:lstStyle/>
                    <a:p>
                      <a:pPr algn="l">
                        <a:spcAft>
                          <a:spcPts val="0"/>
                        </a:spcAft>
                      </a:pPr>
                      <a:r>
                        <a:rPr lang="ru-RU" sz="1000">
                          <a:effectLst/>
                        </a:rPr>
                        <a:t>Прочность на растяжение при изгибе </a:t>
                      </a:r>
                      <a:endParaRPr lang="ru-RU" sz="900">
                        <a:effectLst/>
                      </a:endParaRPr>
                    </a:p>
                    <a:p>
                      <a:pPr algn="l">
                        <a:spcAft>
                          <a:spcPts val="0"/>
                        </a:spcAft>
                      </a:pPr>
                      <a:r>
                        <a:rPr lang="ru-RU" sz="1000">
                          <a:effectLst/>
                        </a:rPr>
                        <a:t>(28 сут),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4-5</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4-5</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6-7</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6-7</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4-5</a:t>
                      </a:r>
                      <a:endParaRPr lang="ru-RU" sz="900">
                        <a:effectLst/>
                        <a:latin typeface="Calibri"/>
                        <a:ea typeface="Calibri"/>
                        <a:cs typeface="Times New Roman"/>
                      </a:endParaRPr>
                    </a:p>
                  </a:txBody>
                  <a:tcPr marL="0" marR="0" marT="0" marB="0"/>
                </a:tc>
              </a:tr>
              <a:tr h="373338">
                <a:tc>
                  <a:txBody>
                    <a:bodyPr/>
                    <a:lstStyle/>
                    <a:p>
                      <a:pPr algn="l">
                        <a:spcAft>
                          <a:spcPts val="0"/>
                        </a:spcAft>
                      </a:pPr>
                      <a:r>
                        <a:rPr lang="ru-RU" sz="1000">
                          <a:effectLst/>
                        </a:rPr>
                        <a:t>Прочность при растяжении (28 сут), МПа</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2-3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2-3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3-4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3-4 </a:t>
                      </a:r>
                      <a:endParaRPr lang="ru-RU" sz="900">
                        <a:effectLst/>
                        <a:latin typeface="Calibri"/>
                        <a:ea typeface="Calibri"/>
                        <a:cs typeface="Times New Roman"/>
                      </a:endParaRPr>
                    </a:p>
                  </a:txBody>
                  <a:tcPr marL="0" marR="0" marT="0" marB="0"/>
                </a:tc>
                <a:tc>
                  <a:txBody>
                    <a:bodyPr/>
                    <a:lstStyle/>
                    <a:p>
                      <a:pPr algn="ctr">
                        <a:spcAft>
                          <a:spcPts val="0"/>
                        </a:spcAft>
                      </a:pPr>
                      <a:r>
                        <a:rPr lang="ru-RU" sz="1000">
                          <a:effectLst/>
                        </a:rPr>
                        <a:t>2-3 </a:t>
                      </a:r>
                      <a:endParaRPr lang="ru-RU" sz="900">
                        <a:effectLst/>
                        <a:latin typeface="Calibri"/>
                        <a:ea typeface="Calibri"/>
                        <a:cs typeface="Times New Roman"/>
                      </a:endParaRPr>
                    </a:p>
                  </a:txBody>
                  <a:tcPr marL="0" marR="0" marT="0" marB="0"/>
                </a:tc>
              </a:tr>
              <a:tr h="373338">
                <a:tc>
                  <a:txBody>
                    <a:bodyPr/>
                    <a:lstStyle/>
                    <a:p>
                      <a:pPr algn="l">
                        <a:spcAft>
                          <a:spcPts val="0"/>
                        </a:spcAft>
                      </a:pPr>
                      <a:r>
                        <a:rPr lang="ru-RU" sz="1000">
                          <a:effectLst/>
                        </a:rPr>
                        <a:t>Расход на 1м</a:t>
                      </a:r>
                      <a:r>
                        <a:rPr lang="ru-RU" sz="1000" baseline="30000">
                          <a:effectLst/>
                        </a:rPr>
                        <a:t>2</a:t>
                      </a:r>
                      <a:r>
                        <a:rPr lang="ru-RU" sz="1000">
                          <a:effectLst/>
                        </a:rPr>
                        <a:t> по­крытия толщиной 1мм, кг</a:t>
                      </a:r>
                      <a:endParaRPr lang="ru-RU" sz="900">
                        <a:effectLst/>
                        <a:latin typeface="Calibri"/>
                        <a:ea typeface="Calibri"/>
                        <a:cs typeface="Times New Roman"/>
                      </a:endParaRPr>
                    </a:p>
                  </a:txBody>
                  <a:tcPr marL="0" marR="0" marT="0" marB="0" anchor="ctr"/>
                </a:tc>
                <a:tc gridSpan="5">
                  <a:txBody>
                    <a:bodyPr/>
                    <a:lstStyle/>
                    <a:p>
                      <a:pPr algn="ctr">
                        <a:spcAft>
                          <a:spcPts val="0"/>
                        </a:spcAft>
                      </a:pPr>
                      <a:r>
                        <a:rPr lang="ru-RU" sz="1000">
                          <a:effectLst/>
                        </a:rPr>
                        <a:t>1-1,4</a:t>
                      </a:r>
                      <a:endParaRPr lang="ru-RU" sz="90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86669">
                <a:tc>
                  <a:txBody>
                    <a:bodyPr/>
                    <a:lstStyle/>
                    <a:p>
                      <a:pPr algn="l">
                        <a:spcAft>
                          <a:spcPts val="0"/>
                        </a:spcAft>
                      </a:pPr>
                      <a:r>
                        <a:rPr lang="ru-RU" sz="1000">
                          <a:effectLst/>
                        </a:rPr>
                        <a:t>Толщинаизолирующегопо­крытия, мм</a:t>
                      </a:r>
                      <a:endParaRPr lang="ru-RU" sz="900">
                        <a:effectLst/>
                        <a:latin typeface="Calibri"/>
                        <a:ea typeface="Calibri"/>
                        <a:cs typeface="Times New Roman"/>
                      </a:endParaRPr>
                    </a:p>
                  </a:txBody>
                  <a:tcPr marL="0" marR="0" marT="0" marB="0" anchor="ctr"/>
                </a:tc>
                <a:tc gridSpan="5">
                  <a:txBody>
                    <a:bodyPr/>
                    <a:lstStyle/>
                    <a:p>
                      <a:pPr algn="ctr">
                        <a:spcAft>
                          <a:spcPts val="0"/>
                        </a:spcAft>
                      </a:pPr>
                      <a:r>
                        <a:rPr lang="ru-RU" sz="1000" dirty="0">
                          <a:effectLst/>
                        </a:rPr>
                        <a:t>5-7</a:t>
                      </a:r>
                      <a:endParaRPr lang="ru-RU" sz="900" dirty="0">
                        <a:effectLst/>
                        <a:latin typeface="Calibri"/>
                        <a:ea typeface="Calibri"/>
                        <a:cs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
        <p:nvSpPr>
          <p:cNvPr id="2" name="Заголовок 1"/>
          <p:cNvSpPr>
            <a:spLocks noGrp="1"/>
          </p:cNvSpPr>
          <p:nvPr>
            <p:ph type="title"/>
          </p:nvPr>
        </p:nvSpPr>
        <p:spPr>
          <a:xfrm>
            <a:off x="1259632" y="476672"/>
            <a:ext cx="7543800" cy="914400"/>
          </a:xfrm>
        </p:spPr>
        <p:txBody>
          <a:bodyPr/>
          <a:lstStyle/>
          <a:p>
            <a:r>
              <a:rPr lang="ru-RU" sz="2000" dirty="0"/>
              <a:t>Технические характеристики торкрет бетонов</a:t>
            </a:r>
          </a:p>
        </p:txBody>
      </p:sp>
    </p:spTree>
    <p:extLst>
      <p:ext uri="{BB962C8B-B14F-4D97-AF65-F5344CB8AC3E}">
        <p14:creationId xmlns:p14="http://schemas.microsoft.com/office/powerpoint/2010/main" val="2455634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77686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18568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1844824"/>
            <a:ext cx="6096000" cy="3657599"/>
          </a:xfrm>
        </p:spPr>
        <p:txBody>
          <a:bodyPr>
            <a:normAutofit fontScale="70000" lnSpcReduction="20000"/>
          </a:bodyPr>
          <a:lstStyle/>
          <a:p>
            <a:pPr algn="just"/>
            <a:r>
              <a:rPr lang="ru-RU" dirty="0"/>
              <a:t>Преимущества технологии торкретирования:</a:t>
            </a:r>
          </a:p>
          <a:p>
            <a:pPr algn="just"/>
            <a:r>
              <a:rPr lang="ru-RU" dirty="0"/>
              <a:t>- возможность нанесения торкрет-бетона на любые поверхности, расположенные в любых плоскостях благодаря высоким адгезионным свойствам торкрет-бетона и его самонесущей способности; </a:t>
            </a:r>
          </a:p>
          <a:p>
            <a:pPr algn="just"/>
            <a:r>
              <a:rPr lang="ru-RU" dirty="0"/>
              <a:t>- возможность торкретирования бетона на любые неровные поверхности; </a:t>
            </a:r>
          </a:p>
          <a:p>
            <a:pPr algn="just"/>
            <a:r>
              <a:rPr lang="ru-RU" dirty="0"/>
              <a:t>- хорошая адгезия (сцепление) торкрет-бетона с поверхностью благодаря </a:t>
            </a:r>
            <a:r>
              <a:rPr lang="ru-RU" dirty="0" err="1"/>
              <a:t>набрызгу</a:t>
            </a:r>
            <a:r>
              <a:rPr lang="ru-RU" dirty="0"/>
              <a:t> с высокой скоростью и под высоким давлением (самоуплотнение наносимого слоя); </a:t>
            </a:r>
          </a:p>
          <a:p>
            <a:pPr algn="just"/>
            <a:r>
              <a:rPr lang="ru-RU" dirty="0"/>
              <a:t>- возможность нанесения слоёв разной толщины в зависимости от имеющихся конкретных условий и задач; </a:t>
            </a:r>
          </a:p>
          <a:p>
            <a:pPr algn="just"/>
            <a:r>
              <a:rPr lang="ru-RU" dirty="0"/>
              <a:t>- возможность армирования торкрет-бетона (традиционная арматура/армирование фиброй); </a:t>
            </a:r>
          </a:p>
          <a:p>
            <a:pPr algn="just"/>
            <a:r>
              <a:rPr lang="ru-RU" dirty="0"/>
              <a:t>- возможность быстрого возведения несущей конструкции без применения форм (опалубки) и длительных сроков ожидания.</a:t>
            </a:r>
          </a:p>
          <a:p>
            <a:pPr algn="just"/>
            <a:endParaRPr lang="ru-RU" dirty="0"/>
          </a:p>
        </p:txBody>
      </p:sp>
      <p:sp>
        <p:nvSpPr>
          <p:cNvPr id="2" name="Заголовок 1"/>
          <p:cNvSpPr>
            <a:spLocks noGrp="1"/>
          </p:cNvSpPr>
          <p:nvPr>
            <p:ph type="title"/>
          </p:nvPr>
        </p:nvSpPr>
        <p:spPr>
          <a:xfrm>
            <a:off x="1187624" y="0"/>
            <a:ext cx="7543800" cy="914400"/>
          </a:xfrm>
        </p:spPr>
        <p:txBody>
          <a:bodyPr/>
          <a:lstStyle/>
          <a:p>
            <a:r>
              <a:rPr lang="ru-RU" sz="1800" dirty="0"/>
              <a:t>Преимущества технологии торкретирования</a:t>
            </a:r>
          </a:p>
        </p:txBody>
      </p:sp>
    </p:spTree>
    <p:extLst>
      <p:ext uri="{BB962C8B-B14F-4D97-AF65-F5344CB8AC3E}">
        <p14:creationId xmlns:p14="http://schemas.microsoft.com/office/powerpoint/2010/main" val="2009305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772816"/>
            <a:ext cx="813690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1004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453336"/>
            <a:ext cx="7543800" cy="914400"/>
          </a:xfrm>
        </p:spPr>
        <p:txBody>
          <a:bodyPr/>
          <a:lstStyle/>
          <a:p>
            <a:r>
              <a:rPr lang="ru-RU" sz="1400" dirty="0"/>
              <a:t>При торкретировании вверх (над головой)собственный вес частиц и адгезионные силы торкрет-бетона действуют в противоположных направлениях, в связи с чем необходимо наносить более тонкие слои. В данном случае путём снижения производительности и нанесения более тонких слоёв достигается снижение отскока и вследствие этого повышение эффективность торкрет-работ. В данном случае отскочивший материал на качество торкрет-бетона по сравнению с торкретированием вниз и в горизонтальном направлении никакого влияния не оказывает.</a:t>
            </a:r>
            <a:br>
              <a:rPr lang="ru-RU" sz="1400" dirty="0"/>
            </a:br>
            <a:r>
              <a:rPr lang="ru-RU" dirty="0"/>
              <a:t/>
            </a:r>
            <a:br>
              <a:rPr lang="ru-RU" dirty="0"/>
            </a:br>
            <a:endParaRPr lang="ru-RU"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836712"/>
            <a:ext cx="748883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409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692696"/>
            <a:ext cx="4536503"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190" y="692696"/>
            <a:ext cx="4372306" cy="5864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30196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916832"/>
            <a:ext cx="7176120" cy="4536504"/>
          </a:xfrm>
        </p:spPr>
        <p:txBody>
          <a:bodyPr>
            <a:normAutofit fontScale="40000" lnSpcReduction="20000"/>
          </a:bodyPr>
          <a:lstStyle/>
          <a:p>
            <a:r>
              <a:rPr lang="ru-RU" sz="3600" dirty="0" smtClean="0"/>
              <a:t>Сферы </a:t>
            </a:r>
            <a:r>
              <a:rPr lang="ru-RU" sz="3600" dirty="0"/>
              <a:t>применения торкрет-бетонов:</a:t>
            </a:r>
          </a:p>
          <a:p>
            <a:r>
              <a:rPr lang="ru-RU" sz="3600" dirty="0"/>
              <a:t>Конструкционное использование торкретирования:</a:t>
            </a:r>
          </a:p>
          <a:p>
            <a:r>
              <a:rPr lang="ru-RU" sz="3600" dirty="0"/>
              <a:t>•	Строительство резервуаров, емкостей, башен, в том числе питьевого водоснабжения</a:t>
            </a:r>
          </a:p>
          <a:p>
            <a:r>
              <a:rPr lang="ru-RU" sz="3600" dirty="0"/>
              <a:t>•	Гидроизоляция гидротехнических сооружений, туннелей и коллекторов</a:t>
            </a:r>
          </a:p>
          <a:p>
            <a:r>
              <a:rPr lang="ru-RU" sz="3600" dirty="0"/>
              <a:t>•	Строительство элементов гидротехнических сооружений.</a:t>
            </a:r>
          </a:p>
          <a:p>
            <a:r>
              <a:rPr lang="ru-RU" sz="3600" dirty="0"/>
              <a:t>•	Реконструкция железнодорожных и автомобильных туннелей.</a:t>
            </a:r>
          </a:p>
          <a:p>
            <a:r>
              <a:rPr lang="ru-RU" sz="3600" dirty="0"/>
              <a:t>•	Окончательная отделка штолен, туннелей, пещер, шахт.</a:t>
            </a:r>
          </a:p>
          <a:p>
            <a:r>
              <a:rPr lang="ru-RU" sz="3600" dirty="0"/>
              <a:t>•	</a:t>
            </a:r>
            <a:r>
              <a:rPr lang="ru-RU" sz="3600" dirty="0" err="1"/>
              <a:t>Набрызг</a:t>
            </a:r>
            <a:r>
              <a:rPr lang="ru-RU" sz="3600" dirty="0"/>
              <a:t> и нанесение поверхностных покрытий в штольнях и безнапорных водоводах с целью улучшения протекания жидкости.</a:t>
            </a:r>
          </a:p>
          <a:p>
            <a:r>
              <a:rPr lang="ru-RU" sz="3600" dirty="0"/>
              <a:t>•	Крепление строительных котлованов.</a:t>
            </a:r>
          </a:p>
          <a:p>
            <a:r>
              <a:rPr lang="ru-RU" sz="3600" dirty="0"/>
              <a:t>•	Крепление скальных стен и откосов торкретом.</a:t>
            </a:r>
          </a:p>
          <a:p>
            <a:r>
              <a:rPr lang="ru-RU" sz="3600" dirty="0"/>
              <a:t>•	Подведение </a:t>
            </a:r>
            <a:r>
              <a:rPr lang="ru-RU" sz="3600" dirty="0" err="1"/>
              <a:t>контропор</a:t>
            </a:r>
            <a:r>
              <a:rPr lang="ru-RU" sz="3600" dirty="0"/>
              <a:t> и фундаментов под сооружения.</a:t>
            </a:r>
          </a:p>
          <a:p>
            <a:r>
              <a:rPr lang="ru-RU" sz="3600" dirty="0"/>
              <a:t>•	Обделка и поверхностные покрытия при надземном строительстве.</a:t>
            </a:r>
          </a:p>
          <a:p>
            <a:r>
              <a:rPr lang="ru-RU" sz="3600" dirty="0"/>
              <a:t>•	Усиление конструкций из кладки и торкрет-бетона.</a:t>
            </a:r>
          </a:p>
          <a:p>
            <a:r>
              <a:rPr lang="ru-RU" sz="3600" dirty="0"/>
              <a:t>•	Усиление стальных конструкций.</a:t>
            </a:r>
          </a:p>
          <a:p>
            <a:endParaRPr lang="ru-RU" dirty="0"/>
          </a:p>
        </p:txBody>
      </p:sp>
      <p:sp>
        <p:nvSpPr>
          <p:cNvPr id="2" name="Заголовок 1"/>
          <p:cNvSpPr>
            <a:spLocks noGrp="1"/>
          </p:cNvSpPr>
          <p:nvPr>
            <p:ph type="title"/>
          </p:nvPr>
        </p:nvSpPr>
        <p:spPr>
          <a:xfrm>
            <a:off x="971600" y="1340768"/>
            <a:ext cx="7543800" cy="914400"/>
          </a:xfrm>
        </p:spPr>
        <p:txBody>
          <a:bodyPr/>
          <a:lstStyle/>
          <a:p>
            <a:r>
              <a:rPr lang="ru-RU" sz="2000" dirty="0"/>
              <a:t>Сферы применения торкрет-бетонов</a:t>
            </a:r>
            <a:r>
              <a:rPr lang="ru-RU" dirty="0"/>
              <a:t/>
            </a:r>
            <a:br>
              <a:rPr lang="ru-RU" dirty="0"/>
            </a:br>
            <a:endParaRPr lang="ru-RU" dirty="0"/>
          </a:p>
        </p:txBody>
      </p:sp>
    </p:spTree>
    <p:extLst>
      <p:ext uri="{BB962C8B-B14F-4D97-AF65-F5344CB8AC3E}">
        <p14:creationId xmlns:p14="http://schemas.microsoft.com/office/powerpoint/2010/main" val="2366330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196752"/>
            <a:ext cx="7704856"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5099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916832"/>
            <a:ext cx="7848872" cy="4464496"/>
          </a:xfrm>
        </p:spPr>
        <p:txBody>
          <a:bodyPr>
            <a:normAutofit fontScale="92500" lnSpcReduction="10000"/>
          </a:bodyPr>
          <a:lstStyle/>
          <a:p>
            <a:r>
              <a:rPr lang="ru-RU" dirty="0" smtClean="0"/>
              <a:t>•</a:t>
            </a:r>
            <a:r>
              <a:rPr lang="ru-RU" dirty="0"/>
              <a:t>	Защитные работы в подземных сооружениях (торкретирование поверхности).</a:t>
            </a:r>
          </a:p>
          <a:p>
            <a:r>
              <a:rPr lang="ru-RU" dirty="0"/>
              <a:t>•	Огнеупорная облицовка.</a:t>
            </a:r>
          </a:p>
          <a:p>
            <a:r>
              <a:rPr lang="ru-RU" dirty="0"/>
              <a:t>•	Антикоррозионная защита стальных конструкций.</a:t>
            </a:r>
          </a:p>
          <a:p>
            <a:r>
              <a:rPr lang="ru-RU" dirty="0"/>
              <a:t>•	Восстановление защитного слоя торкрет-бетона.</a:t>
            </a:r>
          </a:p>
          <a:p>
            <a:r>
              <a:rPr lang="ru-RU" dirty="0"/>
              <a:t>•	Нанесение износоустойчивых покрытий.</a:t>
            </a:r>
          </a:p>
          <a:p>
            <a:r>
              <a:rPr lang="ru-RU" dirty="0"/>
              <a:t>•	Восстановление профилей.</a:t>
            </a:r>
          </a:p>
          <a:p>
            <a:r>
              <a:rPr lang="ru-RU" dirty="0"/>
              <a:t>•	Ремонт повреждений, вызванных износом, кислотами, газами, огнем, взрывами, морозами и чрезмерной нагрузкой.</a:t>
            </a:r>
          </a:p>
          <a:p>
            <a:r>
              <a:rPr lang="ru-RU" dirty="0"/>
              <a:t>•	Реконструкция армированных перекрытий.</a:t>
            </a:r>
          </a:p>
          <a:p>
            <a:r>
              <a:rPr lang="ru-RU" dirty="0"/>
              <a:t>•	Устранение дефектов строительства бетонных сооружений.</a:t>
            </a:r>
          </a:p>
          <a:p>
            <a:r>
              <a:rPr lang="ru-RU" dirty="0"/>
              <a:t>•	Ремонт туннельных покрытий и обделок.</a:t>
            </a:r>
          </a:p>
          <a:p>
            <a:r>
              <a:rPr lang="ru-RU" dirty="0"/>
              <a:t>•	Ремонт мостов и подпорных стен.</a:t>
            </a:r>
          </a:p>
          <a:p>
            <a:r>
              <a:rPr lang="ru-RU" dirty="0"/>
              <a:t>•	Ремонт гидротехнических сооружений.</a:t>
            </a:r>
          </a:p>
          <a:p>
            <a:endParaRPr lang="ru-RU" dirty="0"/>
          </a:p>
        </p:txBody>
      </p:sp>
      <p:sp>
        <p:nvSpPr>
          <p:cNvPr id="2" name="Заголовок 1"/>
          <p:cNvSpPr>
            <a:spLocks noGrp="1"/>
          </p:cNvSpPr>
          <p:nvPr>
            <p:ph type="title"/>
          </p:nvPr>
        </p:nvSpPr>
        <p:spPr>
          <a:xfrm>
            <a:off x="899592" y="1340768"/>
            <a:ext cx="7543800" cy="914400"/>
          </a:xfrm>
        </p:spPr>
        <p:txBody>
          <a:bodyPr/>
          <a:lstStyle/>
          <a:p>
            <a:r>
              <a:rPr lang="ru-RU" sz="2000" dirty="0"/>
              <a:t>Не конструкционное использование торкретирования- предупредительный ремонт, восстановление и защита зданий и сооружений</a:t>
            </a:r>
            <a:r>
              <a:rPr lang="ru-RU" dirty="0"/>
              <a:t>:</a:t>
            </a:r>
            <a:br>
              <a:rPr lang="ru-RU" dirty="0"/>
            </a:br>
            <a:endParaRPr lang="ru-RU" dirty="0"/>
          </a:p>
        </p:txBody>
      </p:sp>
    </p:spTree>
    <p:extLst>
      <p:ext uri="{BB962C8B-B14F-4D97-AF65-F5344CB8AC3E}">
        <p14:creationId xmlns:p14="http://schemas.microsoft.com/office/powerpoint/2010/main" val="71656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052736"/>
            <a:ext cx="756084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985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692696"/>
            <a:ext cx="7992888" cy="5544616"/>
          </a:xfrm>
        </p:spPr>
        <p:txBody>
          <a:bodyPr>
            <a:normAutofit lnSpcReduction="10000"/>
          </a:bodyPr>
          <a:lstStyle/>
          <a:p>
            <a:r>
              <a:rPr lang="ru-RU" dirty="0"/>
              <a:t>По своим свойствам торкрет бетон очень похож на легкий и тяжелый бетоны, которые изготавливаются классическим способом. Но, всё же, в основном благодаря методу нанесения, торкрет бетон имеет структуру, которая отличается от структуры других видов бетона. Имея своеобразную структуру торкрет бетон гораздо плотнее и долговечней обычного бетона. Торкретбетон обладает отличными водонепроницаемыми свойствами и хорошей стойкостью к низким температурам. Отличительной чертой торкрет бетона можно считать то, что благодаря нему можно получить поверхности с различными структурами.</a:t>
            </a:r>
          </a:p>
          <a:p>
            <a:r>
              <a:rPr lang="ru-RU" dirty="0"/>
              <a:t>Существуют специальные добавки и наполнители, которые могут придавать торкрет бетону различные свойства. К примеру, используя определенное сочетание таких добавок, можно добиться повышенных показателей теплопроводности, морозостойкости, огнестойкости и других характеристик бетона.</a:t>
            </a:r>
          </a:p>
          <a:p>
            <a:endParaRPr lang="ru-RU" dirty="0"/>
          </a:p>
        </p:txBody>
      </p:sp>
    </p:spTree>
    <p:extLst>
      <p:ext uri="{BB962C8B-B14F-4D97-AF65-F5344CB8AC3E}">
        <p14:creationId xmlns:p14="http://schemas.microsoft.com/office/powerpoint/2010/main" val="285568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0714" y="2348880"/>
            <a:ext cx="6123582" cy="2924944"/>
          </a:xfrm>
        </p:spPr>
        <p:txBody>
          <a:bodyPr>
            <a:normAutofit/>
          </a:bodyPr>
          <a:lstStyle/>
          <a:p>
            <a:endParaRPr lang="ru-RU" dirty="0"/>
          </a:p>
        </p:txBody>
      </p:sp>
      <p:sp>
        <p:nvSpPr>
          <p:cNvPr id="2" name="Заголовок 1"/>
          <p:cNvSpPr>
            <a:spLocks noGrp="1"/>
          </p:cNvSpPr>
          <p:nvPr>
            <p:ph type="title"/>
          </p:nvPr>
        </p:nvSpPr>
        <p:spPr>
          <a:xfrm>
            <a:off x="1259632" y="332656"/>
            <a:ext cx="7543800" cy="914400"/>
          </a:xfrm>
        </p:spPr>
        <p:txBody>
          <a:bodyPr/>
          <a:lstStyle/>
          <a:p>
            <a:r>
              <a:rPr lang="ru-RU" sz="2000" dirty="0"/>
              <a:t>«Мокрый» метод торкретирования</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792088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1489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47</TotalTime>
  <Words>1200</Words>
  <Application>Microsoft Office PowerPoint</Application>
  <PresentationFormat>Экран (4:3)</PresentationFormat>
  <Paragraphs>153</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Базовая</vt:lpstr>
      <vt:lpstr>Торкрет - бетоны </vt:lpstr>
      <vt:lpstr>Преимущества технологии торкретирования</vt:lpstr>
      <vt:lpstr>Презентация PowerPoint</vt:lpstr>
      <vt:lpstr>Сферы применения торкрет-бетонов </vt:lpstr>
      <vt:lpstr>Презентация PowerPoint</vt:lpstr>
      <vt:lpstr>Не конструкционное использование торкретирования- предупредительный ремонт, восстановление и защита зданий и сооружений: </vt:lpstr>
      <vt:lpstr>Презентация PowerPoint</vt:lpstr>
      <vt:lpstr>Презентация PowerPoint</vt:lpstr>
      <vt:lpstr>«Мокрый» метод торкретирования</vt:lpstr>
      <vt:lpstr>Презентация PowerPoint</vt:lpstr>
      <vt:lpstr>Преимущества</vt:lpstr>
      <vt:lpstr>«Сухой» метод торкретирования</vt:lpstr>
      <vt:lpstr>Презентация PowerPoint</vt:lpstr>
      <vt:lpstr>Преимущества и недостатки</vt:lpstr>
      <vt:lpstr>Специфика нанесения торкрет-бетонов</vt:lpstr>
      <vt:lpstr>Презентация PowerPoint</vt:lpstr>
      <vt:lpstr>Порядок подготовки поверхности для нанесения торкрет-бетона: </vt:lpstr>
      <vt:lpstr>Технические характеристики торкрет бетонов</vt:lpstr>
      <vt:lpstr>Презентация PowerPoint</vt:lpstr>
      <vt:lpstr>Презентация PowerPoint</vt:lpstr>
      <vt:lpstr>При торкретировании вверх (над головой)собственный вес частиц и адгезионные силы торкрет-бетона действуют в противоположных направлениях, в связи с чем необходимо наносить более тонкие слои. В данном случае путём снижения производительности и нанесения более тонких слоёв достигается снижение отскока и вследствие этого повышение эффективность торкрет-работ. В данном случае отскочивший материал на качество торкрет-бетона по сравнению с торкретированием вниз и в горизонтальном направлении никакого влияния не оказывает.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Торкрет - бетоны </dc:title>
  <dc:creator>Данияр</dc:creator>
  <cp:lastModifiedBy>User</cp:lastModifiedBy>
  <cp:revision>7</cp:revision>
  <dcterms:created xsi:type="dcterms:W3CDTF">2017-11-30T03:46:12Z</dcterms:created>
  <dcterms:modified xsi:type="dcterms:W3CDTF">2017-12-15T02:17:01Z</dcterms:modified>
</cp:coreProperties>
</file>